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2" r:id="rId2"/>
    <p:sldId id="291" r:id="rId3"/>
    <p:sldId id="343" r:id="rId4"/>
    <p:sldId id="307" r:id="rId5"/>
    <p:sldId id="308" r:id="rId6"/>
    <p:sldId id="319" r:id="rId7"/>
    <p:sldId id="333" r:id="rId8"/>
    <p:sldId id="337" r:id="rId9"/>
    <p:sldId id="293" r:id="rId10"/>
    <p:sldId id="298" r:id="rId11"/>
    <p:sldId id="344" r:id="rId12"/>
    <p:sldId id="290" r:id="rId13"/>
    <p:sldId id="294" r:id="rId14"/>
    <p:sldId id="327" r:id="rId15"/>
    <p:sldId id="312" r:id="rId16"/>
    <p:sldId id="315" r:id="rId17"/>
    <p:sldId id="325" r:id="rId18"/>
    <p:sldId id="317" r:id="rId19"/>
    <p:sldId id="341" r:id="rId20"/>
    <p:sldId id="331" r:id="rId21"/>
    <p:sldId id="339" r:id="rId22"/>
    <p:sldId id="340" r:id="rId23"/>
    <p:sldId id="332" r:id="rId24"/>
    <p:sldId id="336" r:id="rId25"/>
    <p:sldId id="299" r:id="rId26"/>
    <p:sldId id="324" r:id="rId27"/>
    <p:sldId id="326" r:id="rId28"/>
    <p:sldId id="329" r:id="rId29"/>
    <p:sldId id="330" r:id="rId30"/>
    <p:sldId id="301" r:id="rId31"/>
    <p:sldId id="32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8FAADC"/>
    <a:srgbClr val="FF0000"/>
    <a:srgbClr val="440256"/>
    <a:srgbClr val="EEE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1"/>
    <p:restoredTop sz="73579"/>
  </p:normalViewPr>
  <p:slideViewPr>
    <p:cSldViewPr snapToGrid="0">
      <p:cViewPr>
        <p:scale>
          <a:sx n="89" d="100"/>
          <a:sy n="89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E835-E2DC-6540-87A8-5665F0D521A0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102CE-7760-2149-8588-C9D0EA12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give talk 1D Rydberg atom arrays</a:t>
            </a:r>
          </a:p>
          <a:p>
            <a:r>
              <a:rPr lang="en-US" dirty="0"/>
              <a:t>And how these systems are a really interesting entry point to studying isolated quantum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102CE-7760-2149-8588-C9D0EA124D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1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with an electron in a highly excited state</a:t>
            </a:r>
          </a:p>
          <a:p>
            <a:r>
              <a:rPr lang="en-US" dirty="0"/>
              <a:t>Delocalized and far away from the atom appear hydrogen like </a:t>
            </a:r>
          </a:p>
          <a:p>
            <a:r>
              <a:rPr lang="en-US" dirty="0"/>
              <a:t>Large dipole moment amongst a lot of other interesting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Laser to couple Ground and Rydberg states</a:t>
            </a:r>
          </a:p>
          <a:p>
            <a:r>
              <a:rPr lang="en-US" dirty="0"/>
              <a:t>Two level system form our </a:t>
            </a:r>
            <a:r>
              <a:rPr lang="en-US" dirty="0" err="1"/>
              <a:t>quibit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Strength of coupling between states and is associated with the amplitude to the laser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1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introduce interaction</a:t>
            </a:r>
          </a:p>
          <a:p>
            <a:r>
              <a:rPr lang="en-US" dirty="0"/>
              <a:t>Consider two atoms separated by a distance R</a:t>
            </a:r>
          </a:p>
          <a:p>
            <a:r>
              <a:rPr lang="en-US" dirty="0"/>
              <a:t>Strong van der </a:t>
            </a:r>
            <a:r>
              <a:rPr lang="en-US" dirty="0" err="1"/>
              <a:t>waals</a:t>
            </a:r>
            <a:r>
              <a:rPr lang="en-US" dirty="0"/>
              <a:t> interaction between Rydberg atoms</a:t>
            </a:r>
          </a:p>
          <a:p>
            <a:r>
              <a:rPr lang="en-US" dirty="0"/>
              <a:t>This results in an energy shift of doubly excited state</a:t>
            </a:r>
          </a:p>
          <a:p>
            <a:r>
              <a:rPr lang="en-US" dirty="0"/>
              <a:t>So if to atoms are close together can’t drive to the </a:t>
            </a:r>
            <a:r>
              <a:rPr lang="en-US" dirty="0" err="1"/>
              <a:t>rr</a:t>
            </a:r>
            <a:r>
              <a:rPr lang="en-US" dirty="0"/>
              <a:t> state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all these component into a Hamiltonian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set up</a:t>
            </a:r>
          </a:p>
          <a:p>
            <a:r>
              <a:rPr lang="en-US" dirty="0"/>
              <a:t>Consider an array of N atoms equidistant from each other in a chain</a:t>
            </a:r>
          </a:p>
          <a:p>
            <a:r>
              <a:rPr lang="en-US" dirty="0"/>
              <a:t>Hamiltonian in three parts</a:t>
            </a:r>
          </a:p>
          <a:p>
            <a:r>
              <a:rPr lang="en-US" dirty="0"/>
              <a:t>First term coupling between ground and Rydberg states for each atom due to driving laser</a:t>
            </a:r>
          </a:p>
          <a:p>
            <a:r>
              <a:rPr lang="en-US" dirty="0"/>
              <a:t>Second tells how far of resonance laser is </a:t>
            </a:r>
          </a:p>
          <a:p>
            <a:r>
              <a:rPr lang="en-US" dirty="0"/>
              <a:t>Third is responsible for the interaction of Rydberg states</a:t>
            </a:r>
          </a:p>
          <a:p>
            <a:endParaRPr lang="en-US" dirty="0"/>
          </a:p>
          <a:p>
            <a:r>
              <a:rPr lang="en-US" dirty="0"/>
              <a:t>(Not doing justice to the </a:t>
            </a:r>
            <a:r>
              <a:rPr lang="en-US" dirty="0" err="1"/>
              <a:t>inrceble</a:t>
            </a:r>
            <a:r>
              <a:rPr lang="en-US" dirty="0"/>
              <a:t> experimental </a:t>
            </a:r>
            <a:r>
              <a:rPr lang="en-US" dirty="0" err="1"/>
              <a:t>techjniques</a:t>
            </a:r>
            <a:r>
              <a:rPr lang="en-US" dirty="0"/>
              <a:t> that trap atoms)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numercally</a:t>
            </a:r>
            <a:r>
              <a:rPr lang="en-US" dirty="0"/>
              <a:t> solve the </a:t>
            </a:r>
            <a:r>
              <a:rPr lang="en-US" dirty="0" err="1"/>
              <a:t>schrodinger</a:t>
            </a:r>
            <a:r>
              <a:rPr lang="en-US" dirty="0"/>
              <a:t> equation we will evolve of system with trotter </a:t>
            </a:r>
            <a:r>
              <a:rPr lang="en-US" dirty="0" err="1"/>
              <a:t>sucuki</a:t>
            </a:r>
            <a:r>
              <a:rPr lang="en-US" dirty="0"/>
              <a:t> decomposition</a:t>
            </a:r>
          </a:p>
          <a:p>
            <a:r>
              <a:rPr lang="en-US" dirty="0"/>
              <a:t>Taking </a:t>
            </a:r>
            <a:r>
              <a:rPr lang="en-US" dirty="0" err="1"/>
              <a:t>dtt</a:t>
            </a:r>
            <a:r>
              <a:rPr lang="en-US" dirty="0"/>
              <a:t> = 0.01 microseconds</a:t>
            </a:r>
          </a:p>
          <a:p>
            <a:r>
              <a:rPr lang="en-US" dirty="0"/>
              <a:t>And our Rabi frequency we will set constant to 4 (MHz)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detuning is upwards</a:t>
            </a:r>
          </a:p>
          <a:p>
            <a:r>
              <a:rPr lang="en-US" dirty="0"/>
              <a:t>Laser is below resonance all in the ground state</a:t>
            </a:r>
          </a:p>
          <a:p>
            <a:r>
              <a:rPr lang="en-US" dirty="0"/>
              <a:t>Laser is above resonance all in the excited state</a:t>
            </a:r>
          </a:p>
          <a:p>
            <a:r>
              <a:rPr lang="en-US" dirty="0"/>
              <a:t>But Rydberg B </a:t>
            </a:r>
            <a:r>
              <a:rPr lang="en-US" dirty="0" err="1"/>
              <a:t>constaint</a:t>
            </a:r>
            <a:r>
              <a:rPr lang="en-US" dirty="0"/>
              <a:t> </a:t>
            </a:r>
          </a:p>
          <a:p>
            <a:r>
              <a:rPr lang="en-US" dirty="0"/>
              <a:t>So subject to this constraint we get ordered stated</a:t>
            </a:r>
          </a:p>
          <a:p>
            <a:r>
              <a:rPr lang="en-US" dirty="0"/>
              <a:t>NN the Z2</a:t>
            </a:r>
          </a:p>
          <a:p>
            <a:r>
              <a:rPr lang="en-US" dirty="0"/>
              <a:t>Odd number of sites</a:t>
            </a:r>
          </a:p>
          <a:p>
            <a:r>
              <a:rPr lang="en-US" dirty="0"/>
              <a:t>No degeneracy in high detuning ground states </a:t>
            </a:r>
          </a:p>
          <a:p>
            <a:r>
              <a:rPr lang="en-US" dirty="0"/>
              <a:t>Due to symmetry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intend to go quick and break </a:t>
            </a:r>
            <a:r>
              <a:rPr lang="en-US" dirty="0" err="1"/>
              <a:t>adaiabaticy</a:t>
            </a:r>
            <a:endParaRPr lang="en-US" dirty="0"/>
          </a:p>
          <a:p>
            <a:r>
              <a:rPr lang="en-US" dirty="0"/>
              <a:t>Analogous to a metal work hot metal cold </a:t>
            </a:r>
            <a:r>
              <a:rPr lang="en-US" dirty="0" err="1"/>
              <a:t>wate</a:t>
            </a:r>
            <a:r>
              <a:rPr lang="en-US" dirty="0"/>
              <a:t> </a:t>
            </a:r>
          </a:p>
          <a:p>
            <a:r>
              <a:rPr lang="en-US" dirty="0"/>
              <a:t>What sort of </a:t>
            </a:r>
            <a:r>
              <a:rPr lang="en-US" dirty="0" err="1"/>
              <a:t>behaviour</a:t>
            </a:r>
            <a:r>
              <a:rPr lang="en-US" dirty="0"/>
              <a:t> do we expect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run the same simulation this time starting from the z2 ordered state</a:t>
            </a:r>
          </a:p>
          <a:p>
            <a:r>
              <a:rPr lang="en-US" dirty="0"/>
              <a:t>Nice order oscillations and revivals of initial z2</a:t>
            </a:r>
          </a:p>
          <a:p>
            <a:r>
              <a:rPr lang="en-US" dirty="0"/>
              <a:t>As before look at eigenenergies </a:t>
            </a:r>
          </a:p>
          <a:p>
            <a:r>
              <a:rPr lang="en-US" dirty="0"/>
              <a:t>This time of quenched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2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Plotting a colormap we can see clearly this revivals of the initial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17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2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74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graph is not going to make much sense but this was the starting point of the project </a:t>
            </a:r>
          </a:p>
          <a:p>
            <a:r>
              <a:rPr lang="en-US" dirty="0"/>
              <a:t>-motivated by the paper below </a:t>
            </a:r>
          </a:p>
          <a:p>
            <a:r>
              <a:rPr lang="en-US" dirty="0"/>
              <a:t>-What it shows is ordered behavior arising from a quantum system push out far from equilibrium</a:t>
            </a:r>
          </a:p>
          <a:p>
            <a:r>
              <a:rPr lang="en-US" dirty="0"/>
              <a:t>- What we would learn is that is what underlies it is very deep. We were scratching the tip of the iceberg.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3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0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9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04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4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91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86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8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what happen in we initial start out of equilibrium in an classical isolated system</a:t>
            </a:r>
          </a:p>
          <a:p>
            <a:r>
              <a:rPr lang="en-US" dirty="0"/>
              <a:t>Adiabatic walls so isolate</a:t>
            </a:r>
          </a:p>
          <a:p>
            <a:r>
              <a:rPr lang="en-US" dirty="0"/>
              <a:t>Balloon with an ideal gas inside </a:t>
            </a:r>
          </a:p>
          <a:p>
            <a:r>
              <a:rPr lang="en-US" dirty="0"/>
              <a:t>Peirce the balloon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Peirce the balloon</a:t>
            </a:r>
          </a:p>
          <a:p>
            <a:r>
              <a:rPr lang="en-US" dirty="0"/>
              <a:t>Out of equilibrium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Evntually</a:t>
            </a:r>
            <a:r>
              <a:rPr lang="en-US" dirty="0"/>
              <a:t> if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Statiscal</a:t>
            </a:r>
            <a:r>
              <a:rPr lang="en-US" dirty="0"/>
              <a:t> physics tells us this system explores every possible configuration in phase as a result of dynamical </a:t>
            </a:r>
            <a:r>
              <a:rPr lang="en-US" dirty="0" err="1"/>
              <a:t>choas</a:t>
            </a:r>
            <a:endParaRPr lang="en-US" dirty="0"/>
          </a:p>
          <a:p>
            <a:r>
              <a:rPr lang="en-US" dirty="0"/>
              <a:t>Initial conditions of the system don’t matter and eventually get lost</a:t>
            </a:r>
          </a:p>
          <a:p>
            <a:r>
              <a:rPr lang="en-US" dirty="0"/>
              <a:t>Entropy is </a:t>
            </a:r>
            <a:r>
              <a:rPr lang="en-US" dirty="0" err="1"/>
              <a:t>maximised</a:t>
            </a:r>
            <a:r>
              <a:rPr lang="en-US" dirty="0"/>
              <a:t> as the system </a:t>
            </a:r>
            <a:r>
              <a:rPr lang="en-US" dirty="0" err="1"/>
              <a:t>thermalise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happens in an isolated quantum system</a:t>
            </a:r>
          </a:p>
          <a:p>
            <a:r>
              <a:rPr lang="en-US" dirty="0"/>
              <a:t>Unitary time evolution is linear, reversible initial state is encoded throughout</a:t>
            </a:r>
          </a:p>
          <a:p>
            <a:r>
              <a:rPr lang="en-US" dirty="0"/>
              <a:t>So in a way it is not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1D Rydberg atom arrays is a great entry point to study questions like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95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3D86-1687-B17F-0B4F-86D942AF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66DF0-AA80-7DF8-34F8-E4C0000E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93B36-7E6E-FC5F-6A64-5BE27CC3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4034-01B7-E640-A1A7-91989BF280C6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5B8C6-B08B-7CD0-B25C-04A6B18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86B57-FF71-FE7C-CD49-F0F8D7B7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8ECB-5E6D-CE6A-9AD1-2F9CBB4F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93455-1658-0D2C-F7BC-592D90C2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798C-EC5E-28CF-89C5-7D893D45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BCAD-1DAD-9B45-803D-E09010A3909E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6D9B-21B5-433B-3726-B91EB67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48D49-678E-FA48-1949-C06DBC15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1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E91DE-FAC6-9E9C-CC60-7FE8D1EA3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57DF-18E7-5B57-E50B-9C32D213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A57AA-5FCD-0EF9-A21E-5D8B3860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E0A-5971-5E43-B21D-4E0C3763689A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5B79-B94B-D758-655D-92C69AC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4531-2E0A-9AF4-0195-1EA5CD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B7B2-ACE0-520A-CA82-D4D7E97B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B057-2871-B53E-13B6-5CA80F02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EE5F-8D03-F815-73A6-FC993C37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39B4-A811-2840-8DF6-869BBC1BB78C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C3EA-E943-6BD9-0162-57CB942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614-510A-67E5-92E8-7A064E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758A-19CA-A5E7-FFB3-DE97DF6A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1BAE-BFA1-04D6-5000-7B6748D3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4B8E7-5011-C313-9B44-CB2A94F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1FB3-37C6-D749-8E2D-D996ABEA2F73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509C-F144-65A7-4EF7-DD3BD90C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B869-4663-54E5-A12D-92649680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BE77-26E5-2A26-F99D-02F0DEB7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2293-4037-EBC8-9548-4FA1BC4C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7A328-C000-9ABE-1A52-6429D62D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07C-1BF9-905A-F4A6-011C9E65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1F2A-1AE6-2549-8B2E-537AD78DEB24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9967-F1D4-79C3-F71F-6E7AC6B5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126C-2CFF-37A0-7F38-C32E0CB1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D945-4EBF-654A-D9AD-45F17633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FB16-6323-A570-FBF9-B9BDD0867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C3D04-508C-6852-F42B-9D4A0848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44AD6-B057-AA8B-3DC0-2F36D71C1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0959D-CFCD-7606-9322-9F7C0DDE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1CD01-7B91-FF1D-B4F9-ABDA1BB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77D-E0AA-C743-91B6-5E002207490C}" type="datetime1">
              <a:rPr lang="en-GB" smtClean="0"/>
              <a:t>25/02/2024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598D8-14BB-C7C9-71FE-1F0A1047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D3AEA-AC64-5D55-00B7-3622FF1E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45D-0521-B034-AC77-8C27DA6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D401A-6CC8-7F92-4C7F-DC4134FA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F060-4C1B-7C47-A1BC-CEC08AE4EB9B}" type="datetime1">
              <a:rPr lang="en-GB" smtClean="0"/>
              <a:t>25/02/2024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1CCF-6939-851B-4963-335B873B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7CA9E-0932-E737-0A9A-ED3FA310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008A8-557E-BCED-6C01-30612DCE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92D5-F4C1-E94A-912A-38D695928DED}" type="datetime1">
              <a:rPr lang="en-GB" smtClean="0"/>
              <a:t>25/02/2024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6C041-06D2-6513-5D2B-9C45D18C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4C18-1CCB-09B9-F76A-2AE2E74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B26F-489D-FB2A-7670-4295AD27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4BB0-941B-B245-70A1-885FFA77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B709-6962-ADFA-30B7-6E8C5A2AB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7E7-E050-EB83-AE88-E6AEC6CE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ADA8-1F92-B44C-A457-8EC12C5D402C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BB21C-8E63-7E46-D6DE-60A9FB7C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46C6-2CCC-4A81-624D-5F2D07E8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BE3B-E263-56FD-F032-3BA18E2C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AFF7-839E-E187-4C85-0E660C038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3A372-3047-046E-8470-6931707D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E4D1D-0280-C99B-4BB9-8566986B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6C9-2DD3-D745-B9A7-5BD9FE5DE213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17A80-7768-B82D-FD97-D292827E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476B7-F0E8-8482-62BE-EA9B2966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76959-792E-E0C2-C425-A8D988BA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9FA1-2253-6668-739E-3D43F8B6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2FE0-B6D0-5A68-D93E-E26139F39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7B95C-42E5-D544-BD75-DCD23B163D7B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C59B-BB45-1448-CA20-F904F1A12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5D9-B09F-3477-67AB-1C388292A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5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png"/><Relationship Id="rId5" Type="http://schemas.openxmlformats.org/officeDocument/2006/relationships/image" Target="../media/image40.emf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10.png"/><Relationship Id="rId4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8C3A58-B1A3-C737-F4AC-42DDF2A9057F}"/>
              </a:ext>
            </a:extLst>
          </p:cNvPr>
          <p:cNvSpPr txBox="1"/>
          <p:nvPr/>
        </p:nvSpPr>
        <p:spPr>
          <a:xfrm>
            <a:off x="2819399" y="2535087"/>
            <a:ext cx="722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1D Rydberg atom arrays: An entry point to studying isolated quantum many body systems out of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A3622-2B88-A901-7269-6D5F577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urham University logo transparent PNG - StickPNG">
            <a:extLst>
              <a:ext uri="{FF2B5EF4-FFF2-40B4-BE49-F238E27FC236}">
                <a16:creationId xmlns:a16="http://schemas.microsoft.com/office/drawing/2014/main" id="{A78FDD7C-3FE2-E4BC-E684-0491DED5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" y="268941"/>
            <a:ext cx="3386354" cy="146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CDCAF-442E-1BA3-AE02-BF8D7D73E57D}"/>
              </a:ext>
            </a:extLst>
          </p:cNvPr>
          <p:cNvSpPr txBox="1"/>
          <p:nvPr/>
        </p:nvSpPr>
        <p:spPr>
          <a:xfrm>
            <a:off x="4850565" y="5014004"/>
            <a:ext cx="316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Name: Oliver Lind</a:t>
            </a:r>
          </a:p>
          <a:p>
            <a:pPr algn="ctr"/>
            <a:r>
              <a:rPr lang="en-US" dirty="0"/>
              <a:t>Supervisor: Prof. Stuart Adams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What are they?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/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Single electron in a highly excited state (n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40 - 100)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Appears Hydrogen-like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‘Giant Atoms’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dipole moment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van der interactions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Highly excited state is called the Rydberg state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blipFill>
                <a:blip r:embed="rId3"/>
                <a:stretch>
                  <a:fillRect l="-696" t="-215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4E28978-F9B4-652A-021E-5924A7219A41}"/>
              </a:ext>
            </a:extLst>
          </p:cNvPr>
          <p:cNvSpPr/>
          <p:nvPr/>
        </p:nvSpPr>
        <p:spPr>
          <a:xfrm>
            <a:off x="5072455" y="4904817"/>
            <a:ext cx="139699" cy="14451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563E6-41D8-0FC1-6EA8-B897B6C4B126}"/>
              </a:ext>
            </a:extLst>
          </p:cNvPr>
          <p:cNvSpPr/>
          <p:nvPr/>
        </p:nvSpPr>
        <p:spPr>
          <a:xfrm>
            <a:off x="6643022" y="2509021"/>
            <a:ext cx="2633134" cy="274207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94188-32B6-D421-91A4-0D42EB906CEF}"/>
              </a:ext>
            </a:extLst>
          </p:cNvPr>
          <p:cNvSpPr/>
          <p:nvPr/>
        </p:nvSpPr>
        <p:spPr>
          <a:xfrm>
            <a:off x="7826239" y="3845323"/>
            <a:ext cx="266699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9346A-37AF-720B-6D90-E33254907DFC}"/>
              </a:ext>
            </a:extLst>
          </p:cNvPr>
          <p:cNvSpPr txBox="1"/>
          <p:nvPr/>
        </p:nvSpPr>
        <p:spPr>
          <a:xfrm>
            <a:off x="3745874" y="566381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/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/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0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59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Encoding as qubit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535E-F29E-404C-0A12-90897980B9AA}"/>
              </a:ext>
            </a:extLst>
          </p:cNvPr>
          <p:cNvSpPr txBox="1"/>
          <p:nvPr/>
        </p:nvSpPr>
        <p:spPr>
          <a:xfrm>
            <a:off x="5119687" y="1658259"/>
            <a:ext cx="580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laser to couple Ground and Rydberg states of 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level system forms our qubit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315CF-D186-AD20-267E-03015C6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6" y="1341798"/>
            <a:ext cx="3755075" cy="344853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C2AF46E-0536-5AC9-B3F8-883479606F9A}"/>
              </a:ext>
            </a:extLst>
          </p:cNvPr>
          <p:cNvSpPr/>
          <p:nvPr/>
        </p:nvSpPr>
        <p:spPr>
          <a:xfrm>
            <a:off x="2406957" y="2986554"/>
            <a:ext cx="1313898" cy="462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39419-6990-F958-CF3A-5A4CCD3B0190}"/>
              </a:ext>
            </a:extLst>
          </p:cNvPr>
          <p:cNvSpPr txBox="1"/>
          <p:nvPr/>
        </p:nvSpPr>
        <p:spPr>
          <a:xfrm>
            <a:off x="2560045" y="2694167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Driving Laser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/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Rabi Frequency (MHz)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blipFill>
                <a:blip r:embed="rId4"/>
                <a:stretch>
                  <a:fillRect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/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Detuning (MHz)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blipFill>
                <a:blip r:embed="rId5"/>
                <a:stretch>
                  <a:fillRect r="-24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EBF2FC-9370-4D6E-AA27-296A8B9DAEFE}"/>
              </a:ext>
            </a:extLst>
          </p:cNvPr>
          <p:cNvSpPr txBox="1"/>
          <p:nvPr/>
        </p:nvSpPr>
        <p:spPr>
          <a:xfrm>
            <a:off x="8199115" y="3579999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Strength of coupling between 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BB00C-9F5A-7331-6F21-A21BCF92E5AB}"/>
              </a:ext>
            </a:extLst>
          </p:cNvPr>
          <p:cNvSpPr txBox="1"/>
          <p:nvPr/>
        </p:nvSpPr>
        <p:spPr>
          <a:xfrm>
            <a:off x="7816836" y="4376451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far of resonance driving laser 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5D2D3-8B88-EC59-7651-1FA7C997E089}"/>
                  </a:ext>
                </a:extLst>
              </p:cNvPr>
              <p:cNvSpPr txBox="1"/>
              <p:nvPr/>
            </p:nvSpPr>
            <p:spPr>
              <a:xfrm>
                <a:off x="6167794" y="2481549"/>
                <a:ext cx="195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5D2D3-8B88-EC59-7651-1FA7C997E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94" y="2481549"/>
                <a:ext cx="1950983" cy="369332"/>
              </a:xfrm>
              <a:prstGeom prst="rect">
                <a:avLst/>
              </a:prstGeom>
              <a:blipFill>
                <a:blip r:embed="rId6"/>
                <a:stretch>
                  <a:fillRect l="-14194" t="-110000" r="-10323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11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321733" y="389467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B2ACBED-4156-2128-AD78-223BAF2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/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</a:t>
                </a:r>
                <a:r>
                  <a:rPr lang="en-US" b="1" dirty="0"/>
                  <a:t>van der Waals interaction </a:t>
                </a:r>
                <a:r>
                  <a:rPr lang="en-US" dirty="0"/>
                  <a:t>between Rydberg atoms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results in energy shift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blockade radius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– characteristic radius where this starts to take effect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Shared excitation amongst atoms result in entangled states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blipFill>
                <a:blip r:embed="rId3"/>
                <a:stretch>
                  <a:fillRect l="-694" t="-1875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A50E971-148C-27EE-5885-B59D99E72C2A}"/>
              </a:ext>
            </a:extLst>
          </p:cNvPr>
          <p:cNvSpPr/>
          <p:nvPr/>
        </p:nvSpPr>
        <p:spPr>
          <a:xfrm>
            <a:off x="8085196" y="1317832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F369D5-33CC-6182-0DB4-797836F24B95}"/>
              </a:ext>
            </a:extLst>
          </p:cNvPr>
          <p:cNvSpPr/>
          <p:nvPr/>
        </p:nvSpPr>
        <p:spPr>
          <a:xfrm>
            <a:off x="10863167" y="1313974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D1A13247-C87A-0386-9389-5338EE00B348}"/>
              </a:ext>
            </a:extLst>
          </p:cNvPr>
          <p:cNvSpPr/>
          <p:nvPr/>
        </p:nvSpPr>
        <p:spPr>
          <a:xfrm>
            <a:off x="8610600" y="1462806"/>
            <a:ext cx="2103120" cy="103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/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48CFA78-CCE0-F4C5-BF13-D69D8DB6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72" y="1348502"/>
            <a:ext cx="5538767" cy="4205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57725-BCCA-B619-00B5-623134D6963A}"/>
              </a:ext>
            </a:extLst>
          </p:cNvPr>
          <p:cNvSpPr txBox="1"/>
          <p:nvPr/>
        </p:nvSpPr>
        <p:spPr>
          <a:xfrm>
            <a:off x="6205546" y="1313846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atoms</a:t>
            </a:r>
          </a:p>
        </p:txBody>
      </p:sp>
    </p:spTree>
    <p:extLst>
      <p:ext uri="{BB962C8B-B14F-4D97-AF65-F5344CB8AC3E}">
        <p14:creationId xmlns:p14="http://schemas.microsoft.com/office/powerpoint/2010/main" val="326687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 </a:t>
            </a:r>
          </a:p>
        </p:txBody>
      </p:sp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1042" t="-94118" b="-1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13</a:t>
            </a:fld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76E223-5C39-5C2B-712A-FE5A5A045FDE}"/>
              </a:ext>
            </a:extLst>
          </p:cNvPr>
          <p:cNvSpPr/>
          <p:nvPr/>
        </p:nvSpPr>
        <p:spPr>
          <a:xfrm>
            <a:off x="2146434" y="1237533"/>
            <a:ext cx="7585499" cy="2747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/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blipFill>
                <a:blip r:embed="rId6"/>
                <a:stretch>
                  <a:fillRect l="-9155" t="-117073" r="-7277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2398AFD-35AD-988D-E661-59657BE8AD7D}"/>
              </a:ext>
            </a:extLst>
          </p:cNvPr>
          <p:cNvSpPr txBox="1"/>
          <p:nvPr/>
        </p:nvSpPr>
        <p:spPr>
          <a:xfrm>
            <a:off x="2342121" y="1607131"/>
            <a:ext cx="535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Evolve the system with Trotter-Suzuki decomposition: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/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blipFill>
                <a:blip r:embed="rId7"/>
                <a:stretch>
                  <a:fillRect l="-6061" t="-27273" r="-5051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/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4.00 (MHz)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blipFill>
                <a:blip r:embed="rId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06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45964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/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Focus NN Blockade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Odd number of sites (No degeneracy in 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/>
                  <a:t> ground states)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blipFill>
                <a:blip r:embed="rId13"/>
                <a:stretch>
                  <a:fillRect l="-772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/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blipFill>
                <a:blip r:embed="rId16"/>
                <a:stretch>
                  <a:fillRect l="-14815" r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/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blipFill>
                <a:blip r:embed="rId17"/>
                <a:stretch>
                  <a:fillRect l="-14286" r="-357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1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" grpId="0"/>
      <p:bldP spid="13" grpId="0"/>
      <p:bldP spid="14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Quenching? | Metal Supermarkets UK">
            <a:extLst>
              <a:ext uri="{FF2B5EF4-FFF2-40B4-BE49-F238E27FC236}">
                <a16:creationId xmlns:a16="http://schemas.microsoft.com/office/drawing/2014/main" id="{72E27150-C613-1864-3129-57E8C515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1" y="1486701"/>
            <a:ext cx="4773196" cy="28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33A7F-2C83-FD55-7D9E-DC113CEBCF8F}"/>
              </a:ext>
            </a:extLst>
          </p:cNvPr>
          <p:cNvSpPr/>
          <p:nvPr/>
        </p:nvSpPr>
        <p:spPr>
          <a:xfrm>
            <a:off x="3197990" y="3979181"/>
            <a:ext cx="1380829" cy="34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84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Taking the system out of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EBFFF-33D3-A293-5918-4A258147C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6138">
            <a:off x="2245894" y="2789633"/>
            <a:ext cx="3055520" cy="2580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BAB65B43-B562-B888-EA2A-D98C849EEDC5}"/>
              </a:ext>
            </a:extLst>
          </p:cNvPr>
          <p:cNvSpPr/>
          <p:nvPr/>
        </p:nvSpPr>
        <p:spPr>
          <a:xfrm>
            <a:off x="3696101" y="3118585"/>
            <a:ext cx="259882" cy="835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/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blipFill>
                <a:blip r:embed="rId5"/>
                <a:stretch>
                  <a:fillRect l="-2752" r="-55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547" y="1404085"/>
            <a:ext cx="49403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84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Taking the system out of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49" y="1208408"/>
            <a:ext cx="4639845" cy="3220458"/>
          </a:xfrm>
          <a:prstGeom prst="rect">
            <a:avLst/>
          </a:prstGeom>
        </p:spPr>
      </p:pic>
      <p:pic>
        <p:nvPicPr>
          <p:cNvPr id="5" name="7 atom global quench">
            <a:hlinkClick r:id="" action="ppaction://media"/>
            <a:extLst>
              <a:ext uri="{FF2B5EF4-FFF2-40B4-BE49-F238E27FC236}">
                <a16:creationId xmlns:a16="http://schemas.microsoft.com/office/drawing/2014/main" id="{1E60EF01-A1A8-639F-CFED-AE1CAF510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479" y="1081592"/>
            <a:ext cx="4791793" cy="3194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C83FAC-22A5-D654-B7F7-84E748318B4D}"/>
              </a:ext>
            </a:extLst>
          </p:cNvPr>
          <p:cNvSpPr/>
          <p:nvPr/>
        </p:nvSpPr>
        <p:spPr>
          <a:xfrm>
            <a:off x="569479" y="1239514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3ACBAA-28B9-44AD-329E-ED54A710AA6A}"/>
              </a:ext>
            </a:extLst>
          </p:cNvPr>
          <p:cNvSpPr/>
          <p:nvPr/>
        </p:nvSpPr>
        <p:spPr>
          <a:xfrm>
            <a:off x="579418" y="379664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/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5000" r="-10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/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400" dirty="0">
                  <a:solidFill>
                    <a:srgbClr val="8FAAD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blipFill>
                <a:blip r:embed="rId8"/>
                <a:stretch>
                  <a:fillRect l="-3529" r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B74F17-801E-A3A9-B580-96D76D96E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609" y="4664297"/>
            <a:ext cx="7772400" cy="184316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9CE5D-37CE-F4EA-60F1-C242505812A9}"/>
              </a:ext>
            </a:extLst>
          </p:cNvPr>
          <p:cNvSpPr/>
          <p:nvPr/>
        </p:nvSpPr>
        <p:spPr>
          <a:xfrm>
            <a:off x="7036906" y="2481516"/>
            <a:ext cx="3101008" cy="371013"/>
          </a:xfrm>
          <a:prstGeom prst="roundRect">
            <a:avLst/>
          </a:prstGeom>
          <a:solidFill>
            <a:srgbClr val="8FAAD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816B6E-4EFA-107E-F2A9-743206D8FCB0}"/>
              </a:ext>
            </a:extLst>
          </p:cNvPr>
          <p:cNvSpPr txBox="1"/>
          <p:nvPr/>
        </p:nvSpPr>
        <p:spPr>
          <a:xfrm>
            <a:off x="7156174" y="1424898"/>
            <a:ext cx="47277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Ordered behavior arises despite large spreading across many degrees of freedom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state revival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Quantum scar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‘Weak ergodicity breaking’ behavior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C0F7C2-9DA5-A61B-07EB-20F61041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13" y="1390926"/>
            <a:ext cx="6489700" cy="3022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B041D92-CA55-245B-3BE5-364DA2A111DD}"/>
              </a:ext>
            </a:extLst>
          </p:cNvPr>
          <p:cNvSpPr/>
          <p:nvPr/>
        </p:nvSpPr>
        <p:spPr>
          <a:xfrm>
            <a:off x="511757" y="2027583"/>
            <a:ext cx="134286" cy="496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urple circle with white background&#10;&#10;Description automatically generated">
            <a:extLst>
              <a:ext uri="{FF2B5EF4-FFF2-40B4-BE49-F238E27FC236}">
                <a16:creationId xmlns:a16="http://schemas.microsoft.com/office/drawing/2014/main" id="{15943D94-6F4C-42E2-017B-C18CA6FA8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07829" y="2123313"/>
            <a:ext cx="1520962" cy="203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D97B0-8ABC-DD5B-440C-7BFB5BDBF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583031"/>
            <a:ext cx="7772400" cy="184316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35FFBA9-DA53-E293-016E-C2117FFA6AD7}"/>
              </a:ext>
            </a:extLst>
          </p:cNvPr>
          <p:cNvSpPr/>
          <p:nvPr/>
        </p:nvSpPr>
        <p:spPr>
          <a:xfrm>
            <a:off x="4014873" y="3000985"/>
            <a:ext cx="4775536" cy="16979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79B4B-E568-66C1-2F12-9D76DA1144EF}"/>
              </a:ext>
            </a:extLst>
          </p:cNvPr>
          <p:cNvSpPr txBox="1"/>
          <p:nvPr/>
        </p:nvSpPr>
        <p:spPr>
          <a:xfrm>
            <a:off x="4489452" y="3359264"/>
            <a:ext cx="4616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Graphs don’t give the whole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atoms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Entanglement</a:t>
            </a:r>
          </a:p>
        </p:txBody>
      </p:sp>
    </p:spTree>
    <p:extLst>
      <p:ext uri="{BB962C8B-B14F-4D97-AF65-F5344CB8AC3E}">
        <p14:creationId xmlns:p14="http://schemas.microsoft.com/office/powerpoint/2010/main" val="42677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Qubit - Wikipedia">
            <a:extLst>
              <a:ext uri="{FF2B5EF4-FFF2-40B4-BE49-F238E27FC236}">
                <a16:creationId xmlns:a16="http://schemas.microsoft.com/office/drawing/2014/main" id="{7D991044-CCB4-B9C6-21E1-22AE837F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3057520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Qubit - Wikipedia">
            <a:extLst>
              <a:ext uri="{FF2B5EF4-FFF2-40B4-BE49-F238E27FC236}">
                <a16:creationId xmlns:a16="http://schemas.microsoft.com/office/drawing/2014/main" id="{ABBCD684-4502-91F4-C4E7-7B989F67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305752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2" descr="Qubit - Wikipedia">
            <a:extLst>
              <a:ext uri="{FF2B5EF4-FFF2-40B4-BE49-F238E27FC236}">
                <a16:creationId xmlns:a16="http://schemas.microsoft.com/office/drawing/2014/main" id="{A5E6555A-41FB-215B-E833-852F50D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141198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Qubit - Wikipedia">
            <a:extLst>
              <a:ext uri="{FF2B5EF4-FFF2-40B4-BE49-F238E27FC236}">
                <a16:creationId xmlns:a16="http://schemas.microsoft.com/office/drawing/2014/main" id="{0908F435-9A92-D3D2-A581-EC1C6B01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1411982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Tensor Product">
            <a:extLst>
              <a:ext uri="{FF2B5EF4-FFF2-40B4-BE49-F238E27FC236}">
                <a16:creationId xmlns:a16="http://schemas.microsoft.com/office/drawing/2014/main" id="{38A592D1-A29F-E78E-CA26-5F6B52B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1516935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378C5-3E3A-8115-F565-69BE2F61844A}"/>
              </a:ext>
            </a:extLst>
          </p:cNvPr>
          <p:cNvSpPr txBox="1"/>
          <p:nvPr/>
        </p:nvSpPr>
        <p:spPr>
          <a:xfrm>
            <a:off x="585291" y="1842316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62A4E-3A46-802C-C272-DCA4080F6890}"/>
              </a:ext>
            </a:extLst>
          </p:cNvPr>
          <p:cNvSpPr txBox="1"/>
          <p:nvPr/>
        </p:nvSpPr>
        <p:spPr>
          <a:xfrm>
            <a:off x="585291" y="324404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Entangled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C01E2-2C08-5905-2011-64375DA86A1A}"/>
              </a:ext>
            </a:extLst>
          </p:cNvPr>
          <p:cNvSpPr txBox="1"/>
          <p:nvPr/>
        </p:nvSpPr>
        <p:spPr>
          <a:xfrm>
            <a:off x="585291" y="1245056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qubits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2E2B7-15D7-D74C-F2F7-13FBF15329CA}"/>
              </a:ext>
            </a:extLst>
          </p:cNvPr>
          <p:cNvSpPr txBox="1"/>
          <p:nvPr/>
        </p:nvSpPr>
        <p:spPr>
          <a:xfrm>
            <a:off x="585291" y="4645780"/>
            <a:ext cx="47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Atom 2 to fully describe the state of atom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/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GB" sz="16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6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blipFill>
                <a:blip r:embed="rId5"/>
                <a:stretch>
                  <a:fillRect l="-9424" t="-65306" r="-2094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6" descr="Tensor Product">
            <a:extLst>
              <a:ext uri="{FF2B5EF4-FFF2-40B4-BE49-F238E27FC236}">
                <a16:creationId xmlns:a16="http://schemas.microsoft.com/office/drawing/2014/main" id="{185E37D7-9739-F732-F9B8-2A973B866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3162474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/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blipFill>
                <a:blip r:embed="rId6"/>
                <a:stretch>
                  <a:fillRect t="-68750" r="-3404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ultiply 24">
            <a:extLst>
              <a:ext uri="{FF2B5EF4-FFF2-40B4-BE49-F238E27FC236}">
                <a16:creationId xmlns:a16="http://schemas.microsoft.com/office/drawing/2014/main" id="{F1C82834-ACC5-19DB-FC0C-B04822231944}"/>
              </a:ext>
            </a:extLst>
          </p:cNvPr>
          <p:cNvSpPr/>
          <p:nvPr/>
        </p:nvSpPr>
        <p:spPr>
          <a:xfrm>
            <a:off x="4977861" y="2750310"/>
            <a:ext cx="4478908" cy="1843280"/>
          </a:xfrm>
          <a:prstGeom prst="mathMultiply">
            <a:avLst/>
          </a:prstGeom>
          <a:solidFill>
            <a:srgbClr val="FF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CF0CA-4FAA-C86D-B4CF-FFBDA10C0289}"/>
              </a:ext>
            </a:extLst>
          </p:cNvPr>
          <p:cNvSpPr txBox="1"/>
          <p:nvPr/>
        </p:nvSpPr>
        <p:spPr>
          <a:xfrm>
            <a:off x="2967994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Atom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075A1-712E-37E9-C285-06643837192A}"/>
              </a:ext>
            </a:extLst>
          </p:cNvPr>
          <p:cNvSpPr txBox="1"/>
          <p:nvPr/>
        </p:nvSpPr>
        <p:spPr>
          <a:xfrm>
            <a:off x="4501037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Atom 2</a:t>
            </a:r>
          </a:p>
        </p:txBody>
      </p:sp>
    </p:spTree>
    <p:extLst>
      <p:ext uri="{BB962C8B-B14F-4D97-AF65-F5344CB8AC3E}">
        <p14:creationId xmlns:p14="http://schemas.microsoft.com/office/powerpoint/2010/main" val="1938860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 Entropy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19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8AAB39-3FD1-3853-CFF1-4EEC6E57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4" y="1359922"/>
            <a:ext cx="4677222" cy="413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/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blipFill>
                <a:blip r:embed="rId4"/>
                <a:stretch>
                  <a:fillRect l="-51111" t="-110000" r="-3555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/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blipFill>
                <a:blip r:embed="rId5"/>
                <a:stretch>
                  <a:fillRect l="-1042" t="-160870" r="-2500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/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blipFill>
                <a:blip r:embed="rId6"/>
                <a:stretch>
                  <a:fillRect t="-106452" r="-15238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5378716-7EE8-2FC8-8E49-0F6A2934EBBB}"/>
              </a:ext>
            </a:extLst>
          </p:cNvPr>
          <p:cNvSpPr txBox="1"/>
          <p:nvPr/>
        </p:nvSpPr>
        <p:spPr>
          <a:xfrm>
            <a:off x="6655052" y="1395948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Matrix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DABFBB-3206-B953-A4ED-E3481D49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3" y="2437810"/>
            <a:ext cx="4677222" cy="41371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69F0D9D-431E-7F7E-1101-4E37934DAA04}"/>
              </a:ext>
            </a:extLst>
          </p:cNvPr>
          <p:cNvSpPr/>
          <p:nvPr/>
        </p:nvSpPr>
        <p:spPr>
          <a:xfrm>
            <a:off x="620333" y="1340043"/>
            <a:ext cx="4786553" cy="4616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0B08CA-03F4-F279-9D6C-CBC43C5B1BD6}"/>
              </a:ext>
            </a:extLst>
          </p:cNvPr>
          <p:cNvSpPr/>
          <p:nvPr/>
        </p:nvSpPr>
        <p:spPr>
          <a:xfrm>
            <a:off x="620334" y="2409733"/>
            <a:ext cx="2679236" cy="4616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C21F12-A435-4DE9-2C06-7BCF1EC22B95}"/>
              </a:ext>
            </a:extLst>
          </p:cNvPr>
          <p:cNvSpPr/>
          <p:nvPr/>
        </p:nvSpPr>
        <p:spPr>
          <a:xfrm>
            <a:off x="3299569" y="2409733"/>
            <a:ext cx="2107317" cy="4616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A1F44B-145F-664F-2450-8156AEAE0B37}"/>
              </a:ext>
            </a:extLst>
          </p:cNvPr>
          <p:cNvSpPr txBox="1"/>
          <p:nvPr/>
        </p:nvSpPr>
        <p:spPr>
          <a:xfrm>
            <a:off x="1746590" y="29375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4FFB17-F7FA-A022-CC2B-08A5039ADBFA}"/>
              </a:ext>
            </a:extLst>
          </p:cNvPr>
          <p:cNvSpPr txBox="1"/>
          <p:nvPr/>
        </p:nvSpPr>
        <p:spPr>
          <a:xfrm>
            <a:off x="4198377" y="293758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/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blipFill>
                <a:blip r:embed="rId7"/>
                <a:stretch>
                  <a:fillRect l="-14970" t="-103125" r="-2395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/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blipFill>
                <a:blip r:embed="rId8"/>
                <a:stretch>
                  <a:fillRect l="-15244" t="-106250" r="-4268" b="-1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7BFCDBF-8850-4BA9-12AE-CED5C2F34431}"/>
              </a:ext>
            </a:extLst>
          </p:cNvPr>
          <p:cNvSpPr txBox="1"/>
          <p:nvPr/>
        </p:nvSpPr>
        <p:spPr>
          <a:xfrm>
            <a:off x="620333" y="3394718"/>
            <a:ext cx="2525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Reduced Density Matrix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/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E1224EC-2569-DB4E-5B8B-7BF95233EA7C}"/>
              </a:ext>
            </a:extLst>
          </p:cNvPr>
          <p:cNvSpPr txBox="1"/>
          <p:nvPr/>
        </p:nvSpPr>
        <p:spPr>
          <a:xfrm>
            <a:off x="2688749" y="3905723"/>
            <a:ext cx="436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we can know about A without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0F0B3C-87E5-933A-BDF9-03346D74D605}"/>
              </a:ext>
            </a:extLst>
          </p:cNvPr>
          <p:cNvSpPr txBox="1"/>
          <p:nvPr/>
        </p:nvSpPr>
        <p:spPr>
          <a:xfrm>
            <a:off x="661255" y="4527931"/>
            <a:ext cx="391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Von Neuman Entropy Between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/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uncertain is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blipFill>
                <a:blip r:embed="rId10"/>
                <a:stretch>
                  <a:fillRect l="-132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7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575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Background to the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B54DE9-3424-0862-A36D-49F55685ABE3}"/>
              </a:ext>
            </a:extLst>
          </p:cNvPr>
          <p:cNvSpPr txBox="1"/>
          <p:nvPr/>
        </p:nvSpPr>
        <p:spPr>
          <a:xfrm>
            <a:off x="2486025" y="1657350"/>
            <a:ext cx="2240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competing ideas</a:t>
            </a:r>
          </a:p>
        </p:txBody>
      </p:sp>
    </p:spTree>
    <p:extLst>
      <p:ext uri="{BB962C8B-B14F-4D97-AF65-F5344CB8AC3E}">
        <p14:creationId xmlns:p14="http://schemas.microsoft.com/office/powerpoint/2010/main" val="321141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90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interesting?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884582" y="1093305"/>
            <a:ext cx="3992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of the further work we have done: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78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710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does single addressing change things?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7A2FA-4BCF-A8B2-FA88-DF39DF4B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0" y="3698875"/>
            <a:ext cx="6489700" cy="302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FFC09E-7151-CEF3-6750-BCC478FA2187}"/>
              </a:ext>
            </a:extLst>
          </p:cNvPr>
          <p:cNvSpPr txBox="1"/>
          <p:nvPr/>
        </p:nvSpPr>
        <p:spPr>
          <a:xfrm>
            <a:off x="8209722" y="1450561"/>
            <a:ext cx="522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dimensionality , propagation through the system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8C5066D-7D04-814A-5A6B-B30809435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" y="1240235"/>
            <a:ext cx="4940300" cy="2730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BA486C-E4E5-9407-5E43-E3AC8AF03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656" y="4452178"/>
            <a:ext cx="3055520" cy="258054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EC8E63A-C930-46FE-8A89-B2C10468798F}"/>
              </a:ext>
            </a:extLst>
          </p:cNvPr>
          <p:cNvSpPr/>
          <p:nvPr/>
        </p:nvSpPr>
        <p:spPr>
          <a:xfrm>
            <a:off x="1818861" y="4363278"/>
            <a:ext cx="2619315" cy="437322"/>
          </a:xfrm>
          <a:prstGeom prst="roundRect">
            <a:avLst/>
          </a:prstGeom>
          <a:solidFill>
            <a:srgbClr val="4472C4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5014A-85D1-7A9C-DF18-CFA342198300}"/>
              </a:ext>
            </a:extLst>
          </p:cNvPr>
          <p:cNvSpPr/>
          <p:nvPr/>
        </p:nvSpPr>
        <p:spPr>
          <a:xfrm>
            <a:off x="1382656" y="4363278"/>
            <a:ext cx="297057" cy="437322"/>
          </a:xfrm>
          <a:prstGeom prst="round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6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083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where do we go from here?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431312B2-2E68-D1E8-86C8-B40A1D48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66" y="1310832"/>
            <a:ext cx="4628691" cy="215864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0278A9C-24E5-6355-5CA6-A95C154F4D52}"/>
              </a:ext>
            </a:extLst>
          </p:cNvPr>
          <p:cNvSpPr/>
          <p:nvPr/>
        </p:nvSpPr>
        <p:spPr>
          <a:xfrm>
            <a:off x="3965713" y="1550505"/>
            <a:ext cx="3969536" cy="14113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A28C8-E9C8-B60C-4D22-BAD6F19381DA}"/>
              </a:ext>
            </a:extLst>
          </p:cNvPr>
          <p:cNvSpPr txBox="1"/>
          <p:nvPr/>
        </p:nvSpPr>
        <p:spPr>
          <a:xfrm>
            <a:off x="4087785" y="1769088"/>
            <a:ext cx="383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Graphs don’t give the whole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atoms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Entanglement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9752D-FF95-6F7F-D266-AD745F23ED4E}"/>
              </a:ext>
            </a:extLst>
          </p:cNvPr>
          <p:cNvSpPr txBox="1"/>
          <p:nvPr/>
        </p:nvSpPr>
        <p:spPr>
          <a:xfrm>
            <a:off x="318052" y="3688055"/>
            <a:ext cx="465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Probing entanglement dynamics in the system</a:t>
            </a:r>
            <a:r>
              <a:rPr lang="en-US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8ED78F-8013-6E06-84ED-F6817EAEDAD2}"/>
              </a:ext>
            </a:extLst>
          </p:cNvPr>
          <p:cNvSpPr txBox="1"/>
          <p:nvPr/>
        </p:nvSpPr>
        <p:spPr>
          <a:xfrm>
            <a:off x="490118" y="4194312"/>
            <a:ext cx="3983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Propagation (Lieb Robinson bounds..)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Scaling (Area vs Volume Law…)</a:t>
            </a:r>
          </a:p>
        </p:txBody>
      </p:sp>
    </p:spTree>
    <p:extLst>
      <p:ext uri="{BB962C8B-B14F-4D97-AF65-F5344CB8AC3E}">
        <p14:creationId xmlns:p14="http://schemas.microsoft.com/office/powerpoint/2010/main" val="2879818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022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Values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4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886111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66" y="1252689"/>
            <a:ext cx="4218361" cy="2836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F055F71C-0534-5BF9-8040-3E11899214A8}"/>
              </a:ext>
            </a:extLst>
          </p:cNvPr>
          <p:cNvSpPr txBox="1"/>
          <p:nvPr/>
        </p:nvSpPr>
        <p:spPr>
          <a:xfrm>
            <a:off x="5654247" y="2519827"/>
            <a:ext cx="343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Rydberg Blockade constraint….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14D1210-B634-0D1E-8D17-7212623BB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1740" y="3324605"/>
            <a:ext cx="3055520" cy="258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AA3E94A-0113-B5D3-19A0-7BEE083C079B}"/>
                  </a:ext>
                </a:extLst>
              </p:cNvPr>
              <p:cNvSpPr txBox="1"/>
              <p:nvPr/>
            </p:nvSpPr>
            <p:spPr>
              <a:xfrm>
                <a:off x="8693289" y="3022570"/>
                <a:ext cx="2392377" cy="1120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Ground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state</m:t>
                    </m:r>
                    <m:r>
                      <m:rPr>
                        <m:nor/>
                      </m:rPr>
                      <a:rPr lang="en-US" dirty="0" smtClean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/>
                  <a:t>, </a:t>
                </a:r>
              </a:p>
              <a:p>
                <a:pPr algn="ctr"/>
                <a:r>
                  <a:rPr lang="en-US" dirty="0"/>
                  <a:t>NN Blockade,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 ≫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GB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AA3E94A-0113-B5D3-19A0-7BEE083C0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289" y="3022570"/>
                <a:ext cx="2392377" cy="1120178"/>
              </a:xfrm>
              <a:prstGeom prst="rect">
                <a:avLst/>
              </a:prstGeom>
              <a:blipFill>
                <a:blip r:embed="rId9"/>
                <a:stretch>
                  <a:fillRect t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8D82B2B3-3E01-6659-4144-6E2B9D0A570B}"/>
              </a:ext>
            </a:extLst>
          </p:cNvPr>
          <p:cNvSpPr/>
          <p:nvPr/>
        </p:nvSpPr>
        <p:spPr>
          <a:xfrm>
            <a:off x="336884" y="1135778"/>
            <a:ext cx="4321743" cy="29533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1CE0BA7B-E2B9-FF6B-2495-CBA782720622}"/>
              </a:ext>
            </a:extLst>
          </p:cNvPr>
          <p:cNvSpPr/>
          <p:nvPr/>
        </p:nvSpPr>
        <p:spPr>
          <a:xfrm>
            <a:off x="5058627" y="1135778"/>
            <a:ext cx="6295173" cy="295339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26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Hamiltonian: Single site addressing </a:t>
            </a:r>
          </a:p>
        </p:txBody>
      </p:sp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494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Ω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49473"/>
              </a:xfrm>
              <a:prstGeom prst="rect">
                <a:avLst/>
              </a:prstGeom>
              <a:blipFill>
                <a:blip r:embed="rId4"/>
                <a:stretch>
                  <a:fillRect l="-1042" t="-92308" b="-1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26</a:t>
            </a:fld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03E68A-88E2-C00D-E2DA-677C8A7A7DDD}"/>
              </a:ext>
            </a:extLst>
          </p:cNvPr>
          <p:cNvSpPr/>
          <p:nvPr/>
        </p:nvSpPr>
        <p:spPr>
          <a:xfrm>
            <a:off x="2146434" y="1237533"/>
            <a:ext cx="7585499" cy="2747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A5CE8-ADF4-63B4-2E71-D5AB08A8B225}"/>
                  </a:ext>
                </a:extLst>
              </p:cNvPr>
              <p:cNvSpPr txBox="1"/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CA5CE8-ADF4-63B4-2E71-D5AB08A8B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blipFill>
                <a:blip r:embed="rId6"/>
                <a:stretch>
                  <a:fillRect l="-9155" t="-117073" r="-7277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C3593C1-9E18-F5C6-8867-23AB13C4AAD2}"/>
              </a:ext>
            </a:extLst>
          </p:cNvPr>
          <p:cNvSpPr txBox="1"/>
          <p:nvPr/>
        </p:nvSpPr>
        <p:spPr>
          <a:xfrm>
            <a:off x="2342121" y="1607131"/>
            <a:ext cx="535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Evolve the system with Trotter-Suzuki decomposition: </a:t>
            </a:r>
          </a:p>
        </p:txBody>
      </p:sp>
    </p:spTree>
    <p:extLst>
      <p:ext uri="{BB962C8B-B14F-4D97-AF65-F5344CB8AC3E}">
        <p14:creationId xmlns:p14="http://schemas.microsoft.com/office/powerpoint/2010/main" val="20629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35351-09A2-CC1B-4590-1E0FDDEDF405}"/>
              </a:ext>
            </a:extLst>
          </p:cNvPr>
          <p:cNvSpPr txBox="1"/>
          <p:nvPr/>
        </p:nvSpPr>
        <p:spPr>
          <a:xfrm>
            <a:off x="461578" y="1182847"/>
            <a:ext cx="22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Entanglement Entropy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83BBF7-DA3B-E74B-7D97-2E9B736163D7}"/>
              </a:ext>
            </a:extLst>
          </p:cNvPr>
          <p:cNvSpPr/>
          <p:nvPr/>
        </p:nvSpPr>
        <p:spPr>
          <a:xfrm>
            <a:off x="907729" y="2210894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DDDF06-61D2-1B7C-0C39-C8A46BD43773}"/>
              </a:ext>
            </a:extLst>
          </p:cNvPr>
          <p:cNvSpPr/>
          <p:nvPr/>
        </p:nvSpPr>
        <p:spPr>
          <a:xfrm>
            <a:off x="2073919" y="2204270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553D3-9199-B3E8-D413-95F6BEDC8EEB}"/>
              </a:ext>
            </a:extLst>
          </p:cNvPr>
          <p:cNvSpPr/>
          <p:nvPr/>
        </p:nvSpPr>
        <p:spPr>
          <a:xfrm>
            <a:off x="3349436" y="2197646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AFCB0E-6DE6-D7D3-DE57-825296AE6AA8}"/>
              </a:ext>
            </a:extLst>
          </p:cNvPr>
          <p:cNvSpPr/>
          <p:nvPr/>
        </p:nvSpPr>
        <p:spPr>
          <a:xfrm>
            <a:off x="3350326" y="2195514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5889AA-4019-8EED-3BD7-56212969DCF1}"/>
              </a:ext>
            </a:extLst>
          </p:cNvPr>
          <p:cNvSpPr/>
          <p:nvPr/>
        </p:nvSpPr>
        <p:spPr>
          <a:xfrm>
            <a:off x="4516516" y="2188890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3A979C-FE19-2863-53FC-8B9C3F99AEB0}"/>
              </a:ext>
            </a:extLst>
          </p:cNvPr>
          <p:cNvSpPr/>
          <p:nvPr/>
        </p:nvSpPr>
        <p:spPr>
          <a:xfrm>
            <a:off x="5792033" y="2182266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35FF09-BD60-F665-B203-224CD1BBE877}"/>
              </a:ext>
            </a:extLst>
          </p:cNvPr>
          <p:cNvSpPr/>
          <p:nvPr/>
        </p:nvSpPr>
        <p:spPr>
          <a:xfrm>
            <a:off x="6958375" y="2178452"/>
            <a:ext cx="593651" cy="593651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E2313C7-DF66-5396-0F76-2B9352796532}"/>
              </a:ext>
            </a:extLst>
          </p:cNvPr>
          <p:cNvSpPr/>
          <p:nvPr/>
        </p:nvSpPr>
        <p:spPr>
          <a:xfrm>
            <a:off x="8233892" y="2171828"/>
            <a:ext cx="593651" cy="593651"/>
          </a:xfrm>
          <a:prstGeom prst="ellipse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3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E907-2216-DB3E-B1C0-07554A2E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then went on to look at…..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988FA-2649-14D5-22A4-6C9E8E6E3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96632-CBD4-C238-0B67-52B04E13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77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740E-04EC-5889-2BBC-255386199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5E8AD-D78F-2F60-7A1A-CF52D5632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Growing, scaling and propagation of entanglement within the system is important way to begin to understand what is going on in the out of equilibrium regime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778EA-4270-7925-BFB3-39576AABB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2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338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91704-C7F3-CD44-E1AF-FF2C0E42E5FB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86BC-0716-2E5C-08EC-B38AE3ADC5A1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61BB7-F231-0536-3C1F-1D8D7AA43657}"/>
              </a:ext>
            </a:extLst>
          </p:cNvPr>
          <p:cNvSpPr/>
          <p:nvPr/>
        </p:nvSpPr>
        <p:spPr>
          <a:xfrm rot="19910480">
            <a:off x="905761" y="4173808"/>
            <a:ext cx="776947" cy="10798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FFCCAFD-D59E-539A-2BA0-D5138CC839F2}"/>
              </a:ext>
            </a:extLst>
          </p:cNvPr>
          <p:cNvSpPr/>
          <p:nvPr/>
        </p:nvSpPr>
        <p:spPr>
          <a:xfrm rot="19199542">
            <a:off x="1596995" y="5102352"/>
            <a:ext cx="82296" cy="109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02D89-2573-5125-577E-D82528EDF06C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595FC8-6277-1C42-3C4C-71EDDDF2E104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4E00E-B6B9-E33F-5BD4-1DB2A76D9D93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1831F-843F-B144-2C85-3B15F6148A70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F96294-E136-099B-3EF4-D848CBD3BF3A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A024B1-2D28-3AEA-5A8B-999393CB2716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27871-680A-C340-7E76-DEB1638C311B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DBE9A3-5387-E5D2-B06A-41D0FBF5DB2E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B48AD5-B981-729C-FF9B-34AA4F570A71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E5386A-E9E2-656A-2365-2C7BFB456E96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BA83B3-340C-EED0-2B5C-59DB207679AA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53F7B7-83E4-18CD-0C46-1C0BFE622B66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E2C47-F392-C08A-03ED-0ED4A0FDB069}"/>
              </a:ext>
            </a:extLst>
          </p:cNvPr>
          <p:cNvSpPr txBox="1"/>
          <p:nvPr/>
        </p:nvSpPr>
        <p:spPr>
          <a:xfrm>
            <a:off x="2331676" y="309647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4253765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30</a:t>
            </a:fld>
            <a:endParaRPr lang="en-US"/>
          </a:p>
        </p:txBody>
      </p:sp>
      <p:pic>
        <p:nvPicPr>
          <p:cNvPr id="3" name="7 atom.mp4">
            <a:hlinkClick r:id="" action="ppaction://media"/>
            <a:extLst>
              <a:ext uri="{FF2B5EF4-FFF2-40B4-BE49-F238E27FC236}">
                <a16:creationId xmlns:a16="http://schemas.microsoft.com/office/drawing/2014/main" id="{7CA9698D-9DB8-DB99-1D78-8AD5C0FED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2894" y="1723611"/>
            <a:ext cx="5116167" cy="34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3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4F375-E22B-97B8-6168-01D774C1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7F8A3-1739-350E-6D1F-5945E11C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A6DCA-F938-B430-C5D8-85845AD5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7C6D5-8C95-F6E7-D1B7-D1C4EB5C5C78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09C0A1-2238-493B-CFE0-EACA60C6FCDA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0EF0D-0FCD-D8C1-BE12-D87B1609CA88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8A0C70-B661-B013-0366-AA8AFA781411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230E1-9C87-EB3E-E4A8-62B5B1A7FE6A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0157FE-A9FF-94F4-8D6D-48FBAFFA94FF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DE1535-5FCF-3341-2A57-D1B12C5772DD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2CC2E4-716D-3A8E-AA05-74E2F6795C65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E343AF-7A4B-4F55-6EFF-2217A754BA07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550238-F6F3-7F93-A16E-42F37E1CD4C8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71DC0D-40BA-C63D-17DA-12FF69B736DB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71DCD2-F383-4E1D-651C-7DFEF4DE2785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7FE568-B1BE-7CDE-93CC-26DE9DD8F74D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560EA-6E5A-19BA-14A0-320A928A8A91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940D7-8231-650C-7770-BCB6AFABA5A1}"/>
              </a:ext>
            </a:extLst>
          </p:cNvPr>
          <p:cNvSpPr txBox="1"/>
          <p:nvPr/>
        </p:nvSpPr>
        <p:spPr>
          <a:xfrm>
            <a:off x="804711" y="5841829"/>
            <a:ext cx="299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initial state</a:t>
            </a:r>
          </a:p>
        </p:txBody>
      </p:sp>
    </p:spTree>
    <p:extLst>
      <p:ext uri="{BB962C8B-B14F-4D97-AF65-F5344CB8AC3E}">
        <p14:creationId xmlns:p14="http://schemas.microsoft.com/office/powerpoint/2010/main" val="31681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8B877-2CB6-F397-84F2-8E2F0D1AD35F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B542-D4BD-FE17-54A2-75BB4D5DCEBE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FEF75E-1050-75D4-78F0-D2170EF2AF6E}"/>
              </a:ext>
            </a:extLst>
          </p:cNvPr>
          <p:cNvSpPr/>
          <p:nvPr/>
        </p:nvSpPr>
        <p:spPr>
          <a:xfrm>
            <a:off x="1475708" y="330216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71B57-86F8-1A6B-811E-DD8605C71ECE}"/>
              </a:ext>
            </a:extLst>
          </p:cNvPr>
          <p:cNvSpPr/>
          <p:nvPr/>
        </p:nvSpPr>
        <p:spPr>
          <a:xfrm>
            <a:off x="1904545" y="455485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C70722-8AD4-0116-4D28-60C2C87C7BA0}"/>
              </a:ext>
            </a:extLst>
          </p:cNvPr>
          <p:cNvSpPr/>
          <p:nvPr/>
        </p:nvSpPr>
        <p:spPr>
          <a:xfrm>
            <a:off x="2620953" y="360514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7CB4D-3E97-5DB1-655D-485326A09264}"/>
              </a:ext>
            </a:extLst>
          </p:cNvPr>
          <p:cNvSpPr/>
          <p:nvPr/>
        </p:nvSpPr>
        <p:spPr>
          <a:xfrm>
            <a:off x="2600209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76D18-4C65-2E45-BBE3-5A5E6A1DF68D}"/>
              </a:ext>
            </a:extLst>
          </p:cNvPr>
          <p:cNvSpPr/>
          <p:nvPr/>
        </p:nvSpPr>
        <p:spPr>
          <a:xfrm>
            <a:off x="1690127" y="477525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AE8B19-14C4-EF6C-8B65-55A8D10070AB}"/>
              </a:ext>
            </a:extLst>
          </p:cNvPr>
          <p:cNvSpPr/>
          <p:nvPr/>
        </p:nvSpPr>
        <p:spPr>
          <a:xfrm>
            <a:off x="2591414" y="32144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40F0E-7A5C-AA17-5295-369D67E7075E}"/>
              </a:ext>
            </a:extLst>
          </p:cNvPr>
          <p:cNvSpPr/>
          <p:nvPr/>
        </p:nvSpPr>
        <p:spPr>
          <a:xfrm>
            <a:off x="1204561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96519-CB47-6A80-B254-D8785F699B32}"/>
              </a:ext>
            </a:extLst>
          </p:cNvPr>
          <p:cNvSpPr/>
          <p:nvPr/>
        </p:nvSpPr>
        <p:spPr>
          <a:xfrm>
            <a:off x="1164455" y="303940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820DC-2F88-C663-4CF8-BE8EE2B63760}"/>
              </a:ext>
            </a:extLst>
          </p:cNvPr>
          <p:cNvSpPr/>
          <p:nvPr/>
        </p:nvSpPr>
        <p:spPr>
          <a:xfrm>
            <a:off x="940152" y="335109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3BC45A-F2A0-C4BD-7F23-9FFB73110C82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4C82C4-B472-846B-0938-BFFF11690FBA}"/>
              </a:ext>
            </a:extLst>
          </p:cNvPr>
          <p:cNvSpPr/>
          <p:nvPr/>
        </p:nvSpPr>
        <p:spPr>
          <a:xfrm>
            <a:off x="1485445" y="445846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DBCA45-4B51-8FA9-9EC1-CD2A78558E20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2566F-90D0-ECBC-9748-853876526A0E}"/>
              </a:ext>
            </a:extLst>
          </p:cNvPr>
          <p:cNvSpPr txBox="1"/>
          <p:nvPr/>
        </p:nvSpPr>
        <p:spPr>
          <a:xfrm>
            <a:off x="978807" y="5848314"/>
            <a:ext cx="24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state</a:t>
            </a:r>
          </a:p>
        </p:txBody>
      </p:sp>
    </p:spTree>
    <p:extLst>
      <p:ext uri="{BB962C8B-B14F-4D97-AF65-F5344CB8AC3E}">
        <p14:creationId xmlns:p14="http://schemas.microsoft.com/office/powerpoint/2010/main" val="245880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4B48-ADB9-3CB3-57F7-B1490D6ECCB4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FD57A-D715-57B1-8530-1E5AFCE9BE08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DDBF9C-DED1-39F8-8B97-05E4631CA73B}"/>
              </a:ext>
            </a:extLst>
          </p:cNvPr>
          <p:cNvSpPr/>
          <p:nvPr/>
        </p:nvSpPr>
        <p:spPr>
          <a:xfrm>
            <a:off x="1725437" y="329910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0A002-189A-6973-1301-B7E4E435974D}"/>
              </a:ext>
            </a:extLst>
          </p:cNvPr>
          <p:cNvSpPr/>
          <p:nvPr/>
        </p:nvSpPr>
        <p:spPr>
          <a:xfrm>
            <a:off x="3260421" y="49514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7E50C-4F57-8F84-C4FB-D36AEC65B892}"/>
              </a:ext>
            </a:extLst>
          </p:cNvPr>
          <p:cNvSpPr/>
          <p:nvPr/>
        </p:nvSpPr>
        <p:spPr>
          <a:xfrm>
            <a:off x="2850636" y="3219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9EAD6D-9F2A-33C0-6AF1-297EC3791784}"/>
              </a:ext>
            </a:extLst>
          </p:cNvPr>
          <p:cNvSpPr/>
          <p:nvPr/>
        </p:nvSpPr>
        <p:spPr>
          <a:xfrm>
            <a:off x="3335501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3590B6-541D-BD44-B1DF-EDC55A08FD57}"/>
              </a:ext>
            </a:extLst>
          </p:cNvPr>
          <p:cNvSpPr/>
          <p:nvPr/>
        </p:nvSpPr>
        <p:spPr>
          <a:xfrm>
            <a:off x="1765543" y="502977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8F70D-B008-DDF4-3D97-5FA6212AC69C}"/>
              </a:ext>
            </a:extLst>
          </p:cNvPr>
          <p:cNvSpPr/>
          <p:nvPr/>
        </p:nvSpPr>
        <p:spPr>
          <a:xfrm>
            <a:off x="3534096" y="28698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BE7A05-03AE-A50F-C836-FE9FCFF91517}"/>
              </a:ext>
            </a:extLst>
          </p:cNvPr>
          <p:cNvSpPr/>
          <p:nvPr/>
        </p:nvSpPr>
        <p:spPr>
          <a:xfrm>
            <a:off x="2316924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64054-8902-CAAA-2838-6BE3CD22BEF7}"/>
              </a:ext>
            </a:extLst>
          </p:cNvPr>
          <p:cNvSpPr/>
          <p:nvPr/>
        </p:nvSpPr>
        <p:spPr>
          <a:xfrm>
            <a:off x="2034552" y="271889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DBADA7-4CB5-435A-1BCF-2163BA4AE1F2}"/>
              </a:ext>
            </a:extLst>
          </p:cNvPr>
          <p:cNvSpPr/>
          <p:nvPr/>
        </p:nvSpPr>
        <p:spPr>
          <a:xfrm>
            <a:off x="940152" y="30117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853C2B-350A-B84A-E219-B3932AC1D4A3}"/>
              </a:ext>
            </a:extLst>
          </p:cNvPr>
          <p:cNvSpPr/>
          <p:nvPr/>
        </p:nvSpPr>
        <p:spPr>
          <a:xfrm>
            <a:off x="1400616" y="40482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920085-BED7-4E2A-BB56-A6777C9A60B1}"/>
              </a:ext>
            </a:extLst>
          </p:cNvPr>
          <p:cNvSpPr/>
          <p:nvPr/>
        </p:nvSpPr>
        <p:spPr>
          <a:xfrm>
            <a:off x="2284654" y="475943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1EBF04-650F-A8BB-1E58-B0AF442DF024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BEC46C20-25F0-E9F6-C419-0D1EAE7F0B0B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14E3F15-0B22-4E7C-8310-0914F7B38A02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F80-BA36-6536-F555-EF24EBCFC67C}"/>
              </a:ext>
            </a:extLst>
          </p:cNvPr>
          <p:cNvSpPr txBox="1"/>
          <p:nvPr/>
        </p:nvSpPr>
        <p:spPr>
          <a:xfrm>
            <a:off x="1283961" y="5841829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Reaches Equilibrium</a:t>
            </a:r>
          </a:p>
        </p:txBody>
      </p:sp>
    </p:spTree>
    <p:extLst>
      <p:ext uri="{BB962C8B-B14F-4D97-AF65-F5344CB8AC3E}">
        <p14:creationId xmlns:p14="http://schemas.microsoft.com/office/powerpoint/2010/main" val="237267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animBg="1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7950500" y="297533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/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blipFill>
                <a:blip r:embed="rId11"/>
                <a:stretch>
                  <a:fillRect l="-12571" t="-117241" r="-9143" b="-1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8003357" y="329208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Discrete energy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Heinsberg's uncertainty principle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57E0AB-F352-B248-E502-ADFAAED987D2}"/>
              </a:ext>
            </a:extLst>
          </p:cNvPr>
          <p:cNvSpPr/>
          <p:nvPr/>
        </p:nvSpPr>
        <p:spPr>
          <a:xfrm>
            <a:off x="838203" y="1074192"/>
            <a:ext cx="9611139" cy="488634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15AD6-8391-C639-15D3-9EA621D24BCE}"/>
              </a:ext>
            </a:extLst>
          </p:cNvPr>
          <p:cNvSpPr txBox="1"/>
          <p:nvPr/>
        </p:nvSpPr>
        <p:spPr>
          <a:xfrm>
            <a:off x="927598" y="3087569"/>
            <a:ext cx="32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1D Rydberg atom arrays quantum simulators 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F46E6DD-3827-BA61-2BD8-8C2434AC2893}"/>
              </a:ext>
            </a:extLst>
          </p:cNvPr>
          <p:cNvSpPr/>
          <p:nvPr/>
        </p:nvSpPr>
        <p:spPr>
          <a:xfrm>
            <a:off x="4236500" y="3402610"/>
            <a:ext cx="2925047" cy="30811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19B785-1B94-CF08-1819-2278E8C415ED}"/>
              </a:ext>
            </a:extLst>
          </p:cNvPr>
          <p:cNvSpPr txBox="1"/>
          <p:nvPr/>
        </p:nvSpPr>
        <p:spPr>
          <a:xfrm>
            <a:off x="7112409" y="2767362"/>
            <a:ext cx="3265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Studying out of equilibrium dynamics of isolated quantum systems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9CA96B-F72D-8765-FB62-1DC289356FF6}"/>
              </a:ext>
            </a:extLst>
          </p:cNvPr>
          <p:cNvSpPr txBox="1"/>
          <p:nvPr/>
        </p:nvSpPr>
        <p:spPr>
          <a:xfrm>
            <a:off x="5041417" y="3039892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Entry point</a:t>
            </a:r>
          </a:p>
        </p:txBody>
      </p:sp>
    </p:spTree>
    <p:extLst>
      <p:ext uri="{BB962C8B-B14F-4D97-AF65-F5344CB8AC3E}">
        <p14:creationId xmlns:p14="http://schemas.microsoft.com/office/powerpoint/2010/main" val="253552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Contents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34BD1-698A-BF86-C010-FB976CC5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48F4-188D-114B-1900-ADAE1EE1C761}"/>
              </a:ext>
            </a:extLst>
          </p:cNvPr>
          <p:cNvSpPr txBox="1"/>
          <p:nvPr/>
        </p:nvSpPr>
        <p:spPr>
          <a:xfrm>
            <a:off x="440266" y="1216152"/>
            <a:ext cx="40654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Introduce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Rydberg Atoms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Rydberg Blockade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Ising Type Hamiltonian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Forming Crystals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Bringing the system out of equilibrium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Global quench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 </a:t>
            </a:r>
            <a:r>
              <a:rPr lang="en-US" dirty="0" err="1"/>
              <a:t>quech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Further work		</a:t>
            </a:r>
          </a:p>
        </p:txBody>
      </p:sp>
    </p:spTree>
    <p:extLst>
      <p:ext uri="{BB962C8B-B14F-4D97-AF65-F5344CB8AC3E}">
        <p14:creationId xmlns:p14="http://schemas.microsoft.com/office/powerpoint/2010/main" val="3189587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15785</TotalTime>
  <Words>1561</Words>
  <Application>Microsoft Macintosh PowerPoint</Application>
  <PresentationFormat>Widescreen</PresentationFormat>
  <Paragraphs>320</Paragraphs>
  <Slides>31</Slides>
  <Notes>28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then went on to look at…..</vt:lpstr>
      <vt:lpstr>New Slide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LIND, OLIVER L. (Student)</dc:creator>
  <cp:lastModifiedBy>LIND, OLIVER L. (Student)</cp:lastModifiedBy>
  <cp:revision>11</cp:revision>
  <dcterms:created xsi:type="dcterms:W3CDTF">2024-02-16T15:24:32Z</dcterms:created>
  <dcterms:modified xsi:type="dcterms:W3CDTF">2024-02-27T14:54:11Z</dcterms:modified>
</cp:coreProperties>
</file>